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sldIdLst>
    <p:sldId id="256" r:id="rId2"/>
    <p:sldId id="257" r:id="rId3"/>
    <p:sldId id="281" r:id="rId4"/>
    <p:sldId id="258" r:id="rId5"/>
    <p:sldId id="282" r:id="rId6"/>
    <p:sldId id="261" r:id="rId7"/>
    <p:sldId id="283" r:id="rId8"/>
    <p:sldId id="262" r:id="rId9"/>
    <p:sldId id="284" r:id="rId10"/>
    <p:sldId id="263" r:id="rId11"/>
    <p:sldId id="276" r:id="rId12"/>
    <p:sldId id="264" r:id="rId13"/>
    <p:sldId id="265" r:id="rId14"/>
    <p:sldId id="279" r:id="rId15"/>
    <p:sldId id="285" r:id="rId16"/>
    <p:sldId id="266" r:id="rId17"/>
    <p:sldId id="267" r:id="rId18"/>
    <p:sldId id="268" r:id="rId19"/>
    <p:sldId id="269" r:id="rId20"/>
    <p:sldId id="289" r:id="rId21"/>
    <p:sldId id="304" r:id="rId22"/>
    <p:sldId id="306" r:id="rId23"/>
    <p:sldId id="307" r:id="rId24"/>
    <p:sldId id="270" r:id="rId25"/>
    <p:sldId id="309" r:id="rId26"/>
    <p:sldId id="271" r:id="rId27"/>
    <p:sldId id="272" r:id="rId28"/>
    <p:sldId id="310" r:id="rId29"/>
    <p:sldId id="274" r:id="rId30"/>
    <p:sldId id="273" r:id="rId3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2686050"/>
            <a:ext cx="3962400" cy="16002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085850"/>
            <a:ext cx="3962400" cy="16002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9" y="4819651"/>
            <a:ext cx="2819399" cy="9524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4800600"/>
            <a:ext cx="457200" cy="114300"/>
          </a:xfrm>
        </p:spPr>
        <p:txBody>
          <a:bodyPr/>
          <a:lstStyle>
            <a:lvl1pPr algn="r">
              <a:defRPr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1" y="4722186"/>
            <a:ext cx="2820987" cy="1143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1"/>
            <a:ext cx="3657600" cy="428624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51435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9" y="4819651"/>
            <a:ext cx="2819399" cy="9524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4800600"/>
            <a:ext cx="533400" cy="114300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1" y="4722186"/>
            <a:ext cx="2820987" cy="11430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371600"/>
            <a:ext cx="3200400" cy="131445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2683668"/>
            <a:ext cx="3200645" cy="1094825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571750"/>
            <a:ext cx="3124200" cy="200025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42900"/>
            <a:ext cx="3124200" cy="200025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342901"/>
            <a:ext cx="2819400" cy="4286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428"/>
            <a:ext cx="3581400" cy="30837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06466"/>
            <a:ext cx="3581400" cy="1893834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2571750"/>
            <a:ext cx="3581400" cy="30837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2880121"/>
            <a:ext cx="3581400" cy="1886399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342901"/>
            <a:ext cx="2819400" cy="4286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342900"/>
            <a:ext cx="3962400" cy="4286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257300"/>
            <a:ext cx="2514600" cy="1406128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57300"/>
            <a:ext cx="4700016" cy="26289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2664279"/>
            <a:ext cx="2209800" cy="1221921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1" y="1257300"/>
            <a:ext cx="4696967" cy="2628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257300"/>
            <a:ext cx="2514600" cy="1406979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2664279"/>
            <a:ext cx="2209800" cy="1221921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4" y="0"/>
            <a:ext cx="320307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342900"/>
            <a:ext cx="2819400" cy="428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42901"/>
            <a:ext cx="3657600" cy="4286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4800600"/>
            <a:ext cx="533400" cy="114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2" y="4819651"/>
            <a:ext cx="2819399" cy="95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4" y="4722186"/>
            <a:ext cx="2820987" cy="114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57199" y="415651"/>
            <a:ext cx="7848601" cy="4106810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0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IN" sz="4000" b="1" spc="-225" dirty="0" smtClean="0">
                <a:solidFill>
                  <a:srgbClr val="FF0000"/>
                </a:solidFill>
                <a:latin typeface="Algerian" pitchFamily="82" charset="0"/>
                <a:cs typeface="Verdana"/>
              </a:rPr>
              <a:t>N</a:t>
            </a:r>
            <a:r>
              <a:rPr sz="4000" b="1" spc="-225" dirty="0">
                <a:solidFill>
                  <a:srgbClr val="FF0000"/>
                </a:solidFill>
                <a:latin typeface="Algerian" pitchFamily="82" charset="0"/>
                <a:cs typeface="Verdana"/>
              </a:rPr>
              <a:t>ETFLIX </a:t>
            </a:r>
            <a:r>
              <a:rPr sz="4000" b="1" spc="-195" dirty="0">
                <a:solidFill>
                  <a:srgbClr val="FF0000"/>
                </a:solidFill>
                <a:latin typeface="Algerian" pitchFamily="82" charset="0"/>
                <a:cs typeface="Verdana"/>
              </a:rPr>
              <a:t>MOVIES </a:t>
            </a:r>
            <a:r>
              <a:rPr sz="4000" b="1" spc="-65" dirty="0">
                <a:solidFill>
                  <a:srgbClr val="FF0000"/>
                </a:solidFill>
                <a:latin typeface="Algerian" pitchFamily="82" charset="0"/>
                <a:cs typeface="Verdana"/>
              </a:rPr>
              <a:t>AND </a:t>
            </a:r>
            <a:r>
              <a:rPr sz="4000" b="1" spc="-150" dirty="0">
                <a:solidFill>
                  <a:srgbClr val="FF0000"/>
                </a:solidFill>
                <a:latin typeface="Algerian" pitchFamily="82" charset="0"/>
                <a:cs typeface="Verdana"/>
              </a:rPr>
              <a:t>TV</a:t>
            </a:r>
            <a:r>
              <a:rPr sz="4000" b="1" spc="-370" dirty="0">
                <a:solidFill>
                  <a:srgbClr val="FF0000"/>
                </a:solidFill>
                <a:latin typeface="Algerian" pitchFamily="82" charset="0"/>
                <a:cs typeface="Verdana"/>
              </a:rPr>
              <a:t> </a:t>
            </a:r>
            <a:r>
              <a:rPr sz="4000" b="1" spc="-110" dirty="0">
                <a:solidFill>
                  <a:srgbClr val="FF0000"/>
                </a:solidFill>
                <a:latin typeface="Algerian" pitchFamily="82" charset="0"/>
                <a:cs typeface="Verdana"/>
              </a:rPr>
              <a:t>SHOWS  </a:t>
            </a:r>
            <a:r>
              <a:rPr sz="4000" b="1" spc="-195" dirty="0">
                <a:solidFill>
                  <a:srgbClr val="FF0000"/>
                </a:solidFill>
                <a:latin typeface="Algerian" pitchFamily="82" charset="0"/>
                <a:cs typeface="Verdana"/>
              </a:rPr>
              <a:t>CLUSTERING</a:t>
            </a:r>
            <a:endParaRPr lang="en-IN" sz="4000" b="1" spc="-195" dirty="0">
              <a:solidFill>
                <a:srgbClr val="FF0000"/>
              </a:solidFill>
              <a:latin typeface="Algerian" pitchFamily="82" charset="0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endParaRPr lang="en-US" b="1" spc="-7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b="1" spc="-70" dirty="0" err="1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Pranav</a:t>
            </a:r>
            <a:r>
              <a:rPr lang="en-US" b="1" spc="-70" dirty="0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b="1" spc="-70" dirty="0" err="1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Balpande</a:t>
            </a:r>
            <a:endParaRPr lang="en-IN" b="1" spc="-7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b="1" spc="-70" dirty="0" err="1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Kartik</a:t>
            </a:r>
            <a:r>
              <a:rPr lang="en-US" b="1" spc="-70" dirty="0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b="1" spc="-70" dirty="0" err="1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Dhande</a:t>
            </a:r>
            <a:endParaRPr lang="en-US" b="1" spc="-70" dirty="0" smtClean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b="1" spc="-70" dirty="0" err="1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Kartik</a:t>
            </a:r>
            <a:r>
              <a:rPr lang="en-US" b="1" spc="-70" dirty="0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b="1" spc="-70" dirty="0" err="1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Pisudde</a:t>
            </a:r>
            <a:endParaRPr lang="en-US" b="1" spc="-70" dirty="0" smtClean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b="1" spc="-70" dirty="0" err="1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Sanket</a:t>
            </a:r>
            <a:r>
              <a:rPr lang="en-US" b="1" spc="-70" dirty="0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b="1" spc="-70" dirty="0" err="1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Bhosale</a:t>
            </a:r>
            <a:endParaRPr lang="en-US" b="1" spc="-70" dirty="0" smtClean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b="1" spc="-80" dirty="0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Puja </a:t>
            </a:r>
            <a:r>
              <a:rPr lang="en-US" b="1" spc="-80" dirty="0" err="1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Nehare</a:t>
            </a:r>
            <a:endParaRPr lang="en-US" b="1" spc="-70" dirty="0">
              <a:solidFill>
                <a:schemeClr val="accent4">
                  <a:lumMod val="50000"/>
                </a:schemeClr>
              </a:solidFill>
              <a:latin typeface="Verdana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742950"/>
            <a:ext cx="68580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800" b="1" u="sng" spc="-114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</a:rPr>
              <a:t>Capstone</a:t>
            </a:r>
            <a:r>
              <a:rPr lang="en-IN" sz="2800" b="1" u="sng" spc="-33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</a:rPr>
              <a:t> </a:t>
            </a:r>
            <a:r>
              <a:rPr lang="en-IN" sz="2800" b="1" u="sng" spc="-17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</a:rPr>
              <a:t>Project-4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57150"/>
            <a:ext cx="77724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3ADB2F-4CAA-4FB0-93BE-73D8757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" y="656885"/>
            <a:ext cx="8033163" cy="3949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9FDF9E1-7E56-047D-264E-5C8A13ED59B8}"/>
              </a:ext>
            </a:extLst>
          </p:cNvPr>
          <p:cNvSpPr txBox="1"/>
          <p:nvPr/>
        </p:nvSpPr>
        <p:spPr>
          <a:xfrm>
            <a:off x="508388" y="546746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C8A2442-C04F-E36E-E45D-9D9AEA297F77}"/>
              </a:ext>
            </a:extLst>
          </p:cNvPr>
          <p:cNvSpPr txBox="1"/>
          <p:nvPr/>
        </p:nvSpPr>
        <p:spPr>
          <a:xfrm>
            <a:off x="685800" y="4552950"/>
            <a:ext cx="788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</a:t>
            </a:r>
          </a:p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Covid 19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908CA9-A135-4411-A70D-84A0B3BB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95350"/>
            <a:ext cx="8480652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E14DE63-E106-0CAF-5502-5E3A3CF5B824}"/>
              </a:ext>
            </a:extLst>
          </p:cNvPr>
          <p:cNvSpPr txBox="1"/>
          <p:nvPr/>
        </p:nvSpPr>
        <p:spPr>
          <a:xfrm>
            <a:off x="1295400" y="57150"/>
            <a:ext cx="6553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1912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68102"/>
            <a:ext cx="6619850" cy="886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</a:rPr>
              <a:t>           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A8AA250-79D8-42A1-84E9-3E135984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8534400" cy="417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966A62-0E75-B99E-6050-D74F7CB3D7A0}"/>
              </a:ext>
            </a:extLst>
          </p:cNvPr>
          <p:cNvSpPr txBox="1"/>
          <p:nvPr/>
        </p:nvSpPr>
        <p:spPr>
          <a:xfrm>
            <a:off x="533400" y="710684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693420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>
                <a:solidFill>
                  <a:srgbClr val="DA0000"/>
                </a:solidFill>
                <a:latin typeface="+mn-lt"/>
              </a:rPr>
              <a:t>                     Exploratory Data Analysis</a:t>
            </a:r>
            <a:r>
              <a:rPr lang="en-IN" sz="2800" b="1" dirty="0">
                <a:solidFill>
                  <a:srgbClr val="DA0000"/>
                </a:solidFill>
              </a:rPr>
              <a:t/>
            </a:r>
            <a:br>
              <a:rPr lang="en-IN" sz="2800" b="1" dirty="0">
                <a:solidFill>
                  <a:srgbClr val="DA0000"/>
                </a:solidFill>
              </a:rPr>
            </a:br>
            <a:endParaRPr sz="2800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5CED0B-CB0D-407C-AF22-EF99362E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666750"/>
            <a:ext cx="8763000" cy="4119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4EAB45-8DBA-FD55-79E7-B2392FDD76A8}"/>
              </a:ext>
            </a:extLst>
          </p:cNvPr>
          <p:cNvSpPr txBox="1"/>
          <p:nvPr/>
        </p:nvSpPr>
        <p:spPr>
          <a:xfrm>
            <a:off x="1143000" y="4786630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Documentaries is the most popular genre followed by comedy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2BEE57-B060-415F-B08A-98A6D614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" y="666750"/>
            <a:ext cx="8680896" cy="427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70F7559-B9E9-E9F1-9F5C-DEB7FAAB97E8}"/>
              </a:ext>
            </a:extLst>
          </p:cNvPr>
          <p:cNvSpPr txBox="1"/>
          <p:nvPr/>
        </p:nvSpPr>
        <p:spPr>
          <a:xfrm>
            <a:off x="533400" y="20504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65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" y="919803"/>
            <a:ext cx="825436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373D381-B4A2-EDBE-AB04-0A322FB5E237}"/>
              </a:ext>
            </a:extLst>
          </p:cNvPr>
          <p:cNvSpPr txBox="1"/>
          <p:nvPr/>
        </p:nvSpPr>
        <p:spPr>
          <a:xfrm>
            <a:off x="2438400" y="0"/>
            <a:ext cx="4606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Exploratory Data Analysis</a:t>
            </a:r>
            <a:endParaRPr lang="en-IN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33350"/>
            <a:ext cx="65532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u="sng" spc="-5" dirty="0">
                <a:latin typeface="Algerian" pitchFamily="82" charset="0"/>
                <a:cs typeface="Arial"/>
              </a:rPr>
              <a:t>Data</a:t>
            </a:r>
            <a:r>
              <a:rPr sz="2800" u="sng" spc="-45" dirty="0">
                <a:latin typeface="Algerian" pitchFamily="82" charset="0"/>
                <a:cs typeface="Arial"/>
              </a:rPr>
              <a:t> </a:t>
            </a:r>
            <a:r>
              <a:rPr sz="2800" u="sng" spc="-5" dirty="0">
                <a:latin typeface="Algerian" pitchFamily="82" charset="0"/>
                <a:cs typeface="Arial"/>
              </a:rPr>
              <a:t>Cleaning</a:t>
            </a:r>
            <a:endParaRPr sz="2800" u="sng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sz="1800" dirty="0">
              <a:latin typeface="Arial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sz="1400" dirty="0">
              <a:latin typeface="Arial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Tf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idf Vectorization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Frequency”.</a:t>
            </a:r>
            <a:endParaRPr sz="1400" dirty="0">
              <a:latin typeface="Arial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Mining.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285750"/>
            <a:ext cx="715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lgerian" pitchFamily="82" charset="0"/>
                <a:cs typeface="Arial"/>
              </a:rPr>
              <a:t>Topic Modelling (LDA and</a:t>
            </a:r>
            <a:r>
              <a:rPr sz="2800" spc="40" dirty="0">
                <a:latin typeface="Algerian" pitchFamily="82" charset="0"/>
                <a:cs typeface="Arial"/>
              </a:rPr>
              <a:t> </a:t>
            </a:r>
            <a:r>
              <a:rPr sz="2800" spc="-5" dirty="0">
                <a:latin typeface="Algerian" pitchFamily="82" charset="0"/>
                <a:cs typeface="Arial"/>
              </a:rPr>
              <a:t>LSA)</a:t>
            </a:r>
            <a:endParaRPr sz="2800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Semantic </a:t>
            </a:r>
            <a:r>
              <a:rPr sz="1800" b="1" spc="-10" dirty="0">
                <a:solidFill>
                  <a:srgbClr val="0D3A45"/>
                </a:solidFill>
                <a:latin typeface="Arial"/>
                <a:cs typeface="Arial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●</a:t>
            </a:r>
            <a:r>
              <a:rPr lang="en-IN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Dirichlet Allocatio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 (LDA) is a 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/>
                <a:cs typeface="Arial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/>
                <a:cs typeface="Arial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Algerian" pitchFamily="82" charset="0"/>
                <a:cs typeface="Arial"/>
              </a:rPr>
              <a:t>Topic Modelling (LDA and</a:t>
            </a:r>
            <a:r>
              <a:rPr sz="2800" spc="40" dirty="0">
                <a:latin typeface="Algerian" pitchFamily="82" charset="0"/>
                <a:cs typeface="Arial"/>
              </a:rPr>
              <a:t> </a:t>
            </a:r>
            <a:r>
              <a:rPr sz="2800" spc="-5" dirty="0">
                <a:latin typeface="Algerian" pitchFamily="82" charset="0"/>
                <a:cs typeface="Arial"/>
              </a:rPr>
              <a:t>LSA</a:t>
            </a:r>
            <a:r>
              <a:rPr sz="2800" spc="-5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77CD18-7D4B-4D28-82DF-B5ED9F3E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1077"/>
            <a:ext cx="5058563" cy="3575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03C79A6-0851-4861-8D0B-76B3D9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12EA844-C266-48F1-B27E-027A556B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8C3C5A4-49E7-0A7F-15C7-14933A4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5C52CDDF-641D-5AC4-1C0C-986577F2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D8DD872-9D12-E7E8-B30F-6AEC2F934271}"/>
              </a:ext>
            </a:extLst>
          </p:cNvPr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CA677BD-E698-FCC8-F6EB-A9A8BBC2EF97}"/>
              </a:ext>
            </a:extLst>
          </p:cNvPr>
          <p:cNvSpPr txBox="1"/>
          <p:nvPr/>
        </p:nvSpPr>
        <p:spPr>
          <a:xfrm>
            <a:off x="5562600" y="12479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0A2ED3-79AC-FA95-9CB4-63F977A8FD31}"/>
              </a:ext>
            </a:extLst>
          </p:cNvPr>
          <p:cNvSpPr txBox="1"/>
          <p:nvPr/>
        </p:nvSpPr>
        <p:spPr>
          <a:xfrm>
            <a:off x="152400" y="71764"/>
            <a:ext cx="6781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DA0000"/>
                </a:solidFill>
                <a:effectLst/>
                <a:latin typeface="Algerian" pitchFamily="82" charset="0"/>
              </a:rPr>
              <a:t>Word Cloud for Countries and Cast</a:t>
            </a:r>
            <a:endParaRPr lang="en-US" sz="2800" b="0" i="0" dirty="0">
              <a:solidFill>
                <a:srgbClr val="DA0000"/>
              </a:solidFill>
              <a:effectLst/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92443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u="sng" dirty="0">
                <a:latin typeface="Algerian" pitchFamily="82" charset="0"/>
              </a:rPr>
              <a:t>Content: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CDCF942-AA7D-EC08-1BB1-505BA945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428750"/>
            <a:ext cx="4191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FE59985-7BCB-9CA1-7AC9-A6F9AB34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17940"/>
            <a:ext cx="6732587" cy="44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3D2024-1891-5C1A-9333-D8A279ECC1F7}"/>
              </a:ext>
            </a:extLst>
          </p:cNvPr>
          <p:cNvSpPr txBox="1"/>
          <p:nvPr/>
        </p:nvSpPr>
        <p:spPr>
          <a:xfrm>
            <a:off x="381000" y="19472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i="0" dirty="0">
                <a:solidFill>
                  <a:srgbClr val="DA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Correlation Heatmap</a:t>
            </a:r>
            <a:endParaRPr lang="en-IN" sz="2800" b="0" i="0" dirty="0">
              <a:solidFill>
                <a:srgbClr val="DA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2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AE176A1F-FC86-E207-DAFD-2982D730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xmlns="" id="{6F995B62-C27B-5705-598A-7DA79369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17189"/>
            <a:ext cx="4556513" cy="30745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F515A13-7FA2-B6A4-6744-810517E2758E}"/>
              </a:ext>
            </a:extLst>
          </p:cNvPr>
          <p:cNvSpPr txBox="1"/>
          <p:nvPr/>
        </p:nvSpPr>
        <p:spPr>
          <a:xfrm>
            <a:off x="4724400" y="662793"/>
            <a:ext cx="4035606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Agglomerative</a:t>
            </a:r>
            <a:r>
              <a:rPr lang="en-IN" b="1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83E61E8-E903-20E6-B676-ABC9E33C9317}"/>
              </a:ext>
            </a:extLst>
          </p:cNvPr>
          <p:cNvSpPr txBox="1"/>
          <p:nvPr/>
        </p:nvSpPr>
        <p:spPr>
          <a:xfrm>
            <a:off x="4252226" y="4361349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1EE1D49-A2D1-6BBA-790E-35E1644369A1}"/>
              </a:ext>
            </a:extLst>
          </p:cNvPr>
          <p:cNvSpPr txBox="1"/>
          <p:nvPr/>
        </p:nvSpPr>
        <p:spPr>
          <a:xfrm>
            <a:off x="685800" y="4322946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0AB95A0A-5696-F3DE-AC29-F62375D5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xmlns="" id="{70C9858F-1520-7F25-CBC0-D9E3508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0924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xmlns="" id="{8007D2A3-83FB-2A66-F52A-6ADC560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xmlns="" id="{12FF163D-EFAF-7692-EA26-FA3E15F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4142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C0000"/>
                </a:solidFill>
                <a:cs typeface="Roboto"/>
              </a:rPr>
              <a:t>Model</a:t>
            </a:r>
            <a:r>
              <a:rPr sz="3200" b="1" spc="-90" dirty="0">
                <a:solidFill>
                  <a:srgbClr val="CC0000"/>
                </a:solidFill>
                <a:cs typeface="Roboto"/>
              </a:rPr>
              <a:t> </a:t>
            </a:r>
            <a:r>
              <a:rPr sz="3200" b="1" spc="-5" dirty="0">
                <a:solidFill>
                  <a:srgbClr val="CC0000"/>
                </a:solidFill>
                <a:cs typeface="Roboto"/>
              </a:rPr>
              <a:t>Implementation</a:t>
            </a:r>
            <a:endParaRPr sz="3200" dirty="0"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15406911-CEBC-2533-F16D-C5F2E2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B312B05-D603-C45C-AA21-3F0F36EABBDB}"/>
              </a:ext>
            </a:extLst>
          </p:cNvPr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01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scores.</a:t>
            </a:r>
          </a:p>
        </p:txBody>
      </p:sp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965" y="361950"/>
            <a:ext cx="2047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+mn-lt"/>
                <a:cs typeface="Arial"/>
              </a:rPr>
              <a:t>K -</a:t>
            </a:r>
            <a:r>
              <a:rPr sz="3200" spc="-80" dirty="0">
                <a:latin typeface="+mn-lt"/>
                <a:cs typeface="Arial"/>
              </a:rPr>
              <a:t> </a:t>
            </a:r>
            <a:r>
              <a:rPr sz="3200" spc="-5" dirty="0">
                <a:latin typeface="+mn-lt"/>
                <a:cs typeface="Arial"/>
              </a:rPr>
              <a:t>Means</a:t>
            </a:r>
            <a:endParaRPr sz="3200" dirty="0"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>
                <a:solidFill>
                  <a:srgbClr val="DA0000"/>
                </a:solidFill>
              </a:rPr>
              <a:t>K-Means Clustering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10" dirty="0">
                <a:latin typeface="+mn-lt"/>
                <a:cs typeface="Arial"/>
              </a:rPr>
              <a:t>K</a:t>
            </a:r>
            <a:r>
              <a:rPr sz="3200" spc="-5" dirty="0">
                <a:latin typeface="+mn-lt"/>
                <a:cs typeface="Arial"/>
              </a:rPr>
              <a:t>-Me</a:t>
            </a:r>
            <a:r>
              <a:rPr sz="3200" dirty="0">
                <a:latin typeface="+mn-lt"/>
                <a:cs typeface="Arial"/>
              </a:rPr>
              <a:t>a</a:t>
            </a:r>
            <a:r>
              <a:rPr sz="3200" spc="-5" dirty="0">
                <a:latin typeface="+mn-lt"/>
                <a:cs typeface="Arial"/>
              </a:rPr>
              <a:t>ns</a:t>
            </a:r>
            <a:endParaRPr sz="3200" dirty="0">
              <a:latin typeface="+mn-lt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F53FCA-405F-47F2-91D2-D4CD8C93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8757"/>
            <a:ext cx="7247855" cy="4407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21031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Algerian" pitchFamily="82" charset="0"/>
                <a:cs typeface="Arial"/>
              </a:rPr>
              <a:t>Clusters</a:t>
            </a:r>
            <a:endParaRPr sz="3200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45601"/>
            <a:ext cx="8316468" cy="2944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CD72CFC-7DAC-3B3C-9946-AC965BDEA4E0}"/>
              </a:ext>
            </a:extLst>
          </p:cNvPr>
          <p:cNvSpPr txBox="1"/>
          <p:nvPr/>
        </p:nvSpPr>
        <p:spPr>
          <a:xfrm>
            <a:off x="685800" y="4166977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E646CB0-0811-03EB-5790-8D4678FF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8686800" cy="4446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A6921A5-0284-4D80-6F1E-4A29801C40DE}"/>
              </a:ext>
            </a:extLst>
          </p:cNvPr>
          <p:cNvSpPr txBox="1"/>
          <p:nvPr/>
        </p:nvSpPr>
        <p:spPr>
          <a:xfrm>
            <a:off x="0" y="0"/>
            <a:ext cx="4419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u="sng" dirty="0">
                <a:solidFill>
                  <a:srgbClr val="DA0000"/>
                </a:solidFill>
                <a:effectLst/>
                <a:latin typeface="Algerian" pitchFamily="82" charset="0"/>
              </a:rPr>
              <a:t>Run dashboard app</a:t>
            </a:r>
          </a:p>
        </p:txBody>
      </p:sp>
    </p:spTree>
    <p:extLst>
      <p:ext uri="{BB962C8B-B14F-4D97-AF65-F5344CB8AC3E}">
        <p14:creationId xmlns:p14="http://schemas.microsoft.com/office/powerpoint/2010/main" val="276605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514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3200" u="sng" spc="-5" dirty="0">
                <a:latin typeface="Algerian" pitchFamily="82" charset="0"/>
                <a:cs typeface="Arial"/>
              </a:rPr>
              <a:t>Conclusion</a:t>
            </a:r>
            <a:endParaRPr sz="3200" u="sng" dirty="0">
              <a:latin typeface="Algerian" pitchFamily="82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4396EC-D97F-F604-CF6D-612F13C22790}"/>
              </a:ext>
            </a:extLst>
          </p:cNvPr>
          <p:cNvSpPr txBox="1"/>
          <p:nvPr/>
        </p:nvSpPr>
        <p:spPr>
          <a:xfrm>
            <a:off x="228600" y="713348"/>
            <a:ext cx="84582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183515" marR="252729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1841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xmlns="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57113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Netflix: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130415" cy="708660"/>
            <a:chOff x="1309262" y="916843"/>
            <a:chExt cx="7130415" cy="708660"/>
          </a:xfrm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Netflix is </a:t>
            </a:r>
            <a:r>
              <a:rPr sz="1100" dirty="0">
                <a:latin typeface="Arial"/>
                <a:cs typeface="Arial"/>
              </a:rPr>
              <a:t>a company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manages a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dirty="0">
                <a:latin typeface="Arial"/>
                <a:cs typeface="Arial"/>
              </a:rPr>
              <a:t>collection </a:t>
            </a:r>
            <a:r>
              <a:rPr sz="1100" spc="-5" dirty="0">
                <a:latin typeface="Arial"/>
                <a:cs typeface="Arial"/>
              </a:rPr>
              <a:t>of TV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movies, streaming </a:t>
            </a:r>
            <a:r>
              <a:rPr sz="1100" spc="-5" dirty="0">
                <a:latin typeface="Arial"/>
                <a:cs typeface="Arial"/>
              </a:rPr>
              <a:t>it anytime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5" dirty="0"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latin typeface="Arial"/>
                <a:cs typeface="Arial"/>
              </a:rPr>
              <a:t>make a monthly </a:t>
            </a:r>
            <a:r>
              <a:rPr sz="1100" spc="-5" dirty="0">
                <a:latin typeface="Arial"/>
                <a:cs typeface="Arial"/>
              </a:rPr>
              <a:t>payment to access the platform. </a:t>
            </a:r>
            <a:r>
              <a:rPr sz="1100" spc="-15" dirty="0">
                <a:latin typeface="Arial"/>
                <a:cs typeface="Arial"/>
              </a:rPr>
              <a:t>However,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can cancel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dirty="0">
                <a:latin typeface="Arial"/>
                <a:cs typeface="Arial"/>
              </a:rPr>
              <a:t>subscriptions </a:t>
            </a:r>
            <a:r>
              <a:rPr sz="1100" spc="-5" dirty="0">
                <a:latin typeface="Arial"/>
                <a:cs typeface="Arial"/>
              </a:rPr>
              <a:t>at any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7871959" cy="1051560"/>
            <a:chOff x="555023" y="2344385"/>
            <a:chExt cx="7871959" cy="1051560"/>
          </a:xfrm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(Clustering)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/>
                <a:cs typeface="Arial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Shows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latin typeface="Times New Roman"/>
                <a:cs typeface="Times New Roman"/>
              </a:rPr>
              <a:t>7787 rows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12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last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u="sng" spc="-15" dirty="0">
                <a:latin typeface="Algerian" pitchFamily="82" charset="0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372" y="1688067"/>
            <a:ext cx="4758628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spc="-10" dirty="0">
                <a:latin typeface="Algerian" pitchFamily="82" charset="0"/>
              </a:rPr>
              <a:t>Thank</a:t>
            </a:r>
            <a:r>
              <a:rPr sz="7000" spc="-90" dirty="0">
                <a:latin typeface="Algerian" pitchFamily="82" charset="0"/>
              </a:rPr>
              <a:t> </a:t>
            </a:r>
            <a:r>
              <a:rPr sz="7000" spc="-30" dirty="0">
                <a:latin typeface="Algerian" pitchFamily="82" charset="0"/>
              </a:rPr>
              <a:t>you</a:t>
            </a:r>
            <a:endParaRPr sz="7000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l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 this project, you are required to do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358" y="133350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IN" sz="2800" u="sng" spc="-15" dirty="0">
                <a:latin typeface="Algerian" pitchFamily="82" charset="0"/>
              </a:rPr>
              <a:t>Problem</a:t>
            </a:r>
            <a:r>
              <a:rPr lang="en-IN" sz="2800" u="sng" spc="-75" dirty="0">
                <a:latin typeface="Algerian" pitchFamily="82" charset="0"/>
              </a:rPr>
              <a:t> </a:t>
            </a:r>
            <a:r>
              <a:rPr lang="en-IN" sz="2800" u="sng" spc="-5" dirty="0">
                <a:latin typeface="Algerian" pitchFamily="82" charset="0"/>
              </a:rPr>
              <a:t>Statement</a:t>
            </a:r>
            <a:endParaRPr sz="2800" u="sng" dirty="0">
              <a:latin typeface="Algerian" pitchFamily="82" charset="0"/>
              <a:cs typeface="Arial"/>
            </a:endParaRPr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xmlns="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:a16="http://schemas.microsoft.com/office/drawing/2014/main" xmlns="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83" y="2569982"/>
            <a:ext cx="385508" cy="385508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:a16="http://schemas.microsoft.com/office/drawing/2014/main" xmlns="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u="sng" spc="-10" dirty="0">
                <a:latin typeface="Algerian" pitchFamily="82" charset="0"/>
              </a:rPr>
              <a:t>Data</a:t>
            </a:r>
            <a:r>
              <a:rPr sz="3200" u="sng" spc="-50" dirty="0">
                <a:latin typeface="Algerian" pitchFamily="82" charset="0"/>
              </a:rPr>
              <a:t> </a:t>
            </a:r>
            <a:r>
              <a:rPr sz="3200" u="sng" spc="-10" dirty="0">
                <a:latin typeface="Algerian" pitchFamily="82" charset="0"/>
              </a:rPr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004" y="843942"/>
            <a:ext cx="8155195" cy="3770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950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 </a:t>
            </a:r>
            <a:r>
              <a:rPr sz="1950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</a:t>
            </a:r>
            <a:r>
              <a:rPr sz="195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sz="195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>
            <a:extLst>
              <a:ext uri="{FF2B5EF4-FFF2-40B4-BE49-F238E27FC236}">
                <a16:creationId xmlns:a16="http://schemas.microsoft.com/office/drawing/2014/main" xmlns="" id="{E8823BD7-39A6-32A4-DA61-26226B489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>
            <a:extLst>
              <a:ext uri="{FF2B5EF4-FFF2-40B4-BE49-F238E27FC236}">
                <a16:creationId xmlns:a16="http://schemas.microsoft.com/office/drawing/2014/main" xmlns="" id="{436FD205-3E15-8CEA-E12C-54D89A655C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D56455-9025-37E1-8CFA-FA20970D5B7F}"/>
              </a:ext>
            </a:extLst>
          </p:cNvPr>
          <p:cNvSpPr txBox="1"/>
          <p:nvPr/>
        </p:nvSpPr>
        <p:spPr>
          <a:xfrm>
            <a:off x="304800" y="1123950"/>
            <a:ext cx="6934200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 cast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49D80C03-125C-9E38-4870-9BCE62F98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78" y="133350"/>
            <a:ext cx="6869430" cy="553998"/>
          </a:xfrm>
        </p:spPr>
        <p:txBody>
          <a:bodyPr>
            <a:normAutofit fontScale="90000"/>
          </a:bodyPr>
          <a:lstStyle/>
          <a:p>
            <a:pPr algn="l"/>
            <a:r>
              <a:rPr lang="en-IN" sz="3600" u="sng" spc="-10" dirty="0">
                <a:latin typeface="Algerian" pitchFamily="82" charset="0"/>
              </a:rPr>
              <a:t>Data</a:t>
            </a:r>
            <a:r>
              <a:rPr lang="en-IN" sz="3600" u="sng" spc="-50" dirty="0">
                <a:latin typeface="Algerian" pitchFamily="82" charset="0"/>
              </a:rPr>
              <a:t> </a:t>
            </a:r>
            <a:r>
              <a:rPr lang="en-IN" sz="3600" u="sng" spc="-10" dirty="0">
                <a:latin typeface="Algerian" pitchFamily="82" charset="0"/>
              </a:rPr>
              <a:t>Description</a:t>
            </a:r>
            <a:endParaRPr lang="en-IN" sz="3600" u="sng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CDD6F69-41B1-336E-B71B-12D6ACF1E498}"/>
              </a:ext>
            </a:extLst>
          </p:cNvPr>
          <p:cNvSpPr txBox="1"/>
          <p:nvPr/>
        </p:nvSpPr>
        <p:spPr>
          <a:xfrm>
            <a:off x="228600" y="795566"/>
            <a:ext cx="8610600" cy="3503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null 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F0B3A43-C656-63AF-B5AE-2C591E9DBFBC}"/>
              </a:ext>
            </a:extLst>
          </p:cNvPr>
          <p:cNvSpPr txBox="1"/>
          <p:nvPr/>
        </p:nvSpPr>
        <p:spPr>
          <a:xfrm>
            <a:off x="152400" y="61876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C00000"/>
                </a:solidFill>
              </a:rPr>
              <a:t>Null Value</a:t>
            </a:r>
          </a:p>
        </p:txBody>
      </p:sp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4115014-8E42-4282-9BC6-47CE1280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88" y="874500"/>
            <a:ext cx="4692891" cy="40896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xmlns="" id="{0504CD3E-EE8E-4A19-90B5-1E291E340E55}"/>
              </a:ext>
            </a:extLst>
          </p:cNvPr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</a:p>
          <a:p>
            <a:pPr algn="ctr"/>
            <a:r>
              <a:rPr lang="en-IN" sz="1200" dirty="0"/>
              <a:t>type=5377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735EA3-82FD-3892-0830-B7F963535A45}"/>
              </a:ext>
            </a:extLst>
          </p:cNvPr>
          <p:cNvSpPr txBox="1"/>
          <p:nvPr/>
        </p:nvSpPr>
        <p:spPr>
          <a:xfrm>
            <a:off x="152400" y="151615"/>
            <a:ext cx="6900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rgbClr val="DA0000"/>
                </a:solidFill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CC4AEE2-C604-A51A-1DC2-A60695836B78}"/>
              </a:ext>
            </a:extLst>
          </p:cNvPr>
          <p:cNvSpPr txBox="1"/>
          <p:nvPr/>
        </p:nvSpPr>
        <p:spPr>
          <a:xfrm>
            <a:off x="152400" y="971550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9100C6C-85E3-581F-669F-169BCB6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66750"/>
            <a:ext cx="4572000" cy="423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7E7D09-ABCC-09C9-944A-3C7A975216CB}"/>
              </a:ext>
            </a:extLst>
          </p:cNvPr>
          <p:cNvSpPr txBox="1"/>
          <p:nvPr/>
        </p:nvSpPr>
        <p:spPr>
          <a:xfrm>
            <a:off x="152400" y="131710"/>
            <a:ext cx="655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 smtClean="0">
                <a:solidFill>
                  <a:srgbClr val="DA0000"/>
                </a:solidFill>
              </a:rPr>
              <a:t>Exploratory </a:t>
            </a:r>
            <a:r>
              <a:rPr lang="en-IN" sz="3200" b="1" dirty="0">
                <a:solidFill>
                  <a:srgbClr val="DA0000"/>
                </a:solidFill>
              </a:rPr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7EB28E-73F1-82D9-4E88-C342EBEB5C3B}"/>
              </a:ext>
            </a:extLst>
          </p:cNvPr>
          <p:cNvSpPr txBox="1"/>
          <p:nvPr/>
        </p:nvSpPr>
        <p:spPr>
          <a:xfrm>
            <a:off x="76200" y="8191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728701C-794A-5FD8-6E26-D8ABCCBFF290}"/>
              </a:ext>
            </a:extLst>
          </p:cNvPr>
          <p:cNvSpPr txBox="1"/>
          <p:nvPr/>
        </p:nvSpPr>
        <p:spPr>
          <a:xfrm>
            <a:off x="304800" y="1326667"/>
            <a:ext cx="548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580</TotalTime>
  <Words>1505</Words>
  <Application>Microsoft Office PowerPoint</Application>
  <PresentationFormat>On-screen Show (16:9)</PresentationFormat>
  <Paragraphs>169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Composite</vt:lpstr>
      <vt:lpstr>PowerPoint Presentation</vt:lpstr>
      <vt:lpstr>Content:</vt:lpstr>
      <vt:lpstr>Introduction</vt:lpstr>
      <vt:lpstr>Problem Statement</vt:lpstr>
      <vt:lpstr>Data Description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Exploratory Data Analysis </vt:lpstr>
      <vt:lpstr>PowerPoint Presentation</vt:lpstr>
      <vt:lpstr>Duration distribution of Movies</vt:lpstr>
      <vt:lpstr>Data Cleaning</vt:lpstr>
      <vt:lpstr>Topic Modelling (LDA and LSA)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K-Means</vt:lpstr>
      <vt:lpstr>Clusters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PC World</cp:lastModifiedBy>
  <cp:revision>9</cp:revision>
  <dcterms:created xsi:type="dcterms:W3CDTF">2022-04-02T13:43:54Z</dcterms:created>
  <dcterms:modified xsi:type="dcterms:W3CDTF">2023-03-30T04:43:16Z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